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Lato"/>
      <p:regular r:id="rId14"/>
      <p:bold r:id="rId15"/>
      <p:italic r:id="rId16"/>
      <p:boldItalic r:id="rId17"/>
    </p:embeddedFont>
    <p:embeddedFont>
      <p:font typeface="Century Gothic"/>
      <p:regular r:id="rId18"/>
      <p:bold r:id="rId19"/>
      <p:italic r:id="rId20"/>
      <p:boldItalic r:id="rId21"/>
    </p:embeddedFont>
    <p:embeddedFont>
      <p:font typeface="Cabin Condense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schemas.openxmlformats.org/officeDocument/2006/relationships/font" Target="fonts/CabinCondensed-regular.fnt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CabinCondense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Rick intro - Process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6b2b5a7f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6b2b5a7f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8cce92b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8cce92b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Rick intro - Process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65362025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65362025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bd1b041c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bd1b041c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95a81c0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95a81c0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6b2b5a7f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6b2b5a7f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95a81c01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95a81c01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cd3e0d15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8cd3e0d15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9.jp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1781600"/>
            <a:ext cx="9144000" cy="67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chemeClr val="accent3"/>
                </a:solidFill>
                <a:latin typeface="Century Gothic"/>
                <a:ea typeface="Century Gothic"/>
                <a:cs typeface="Century Gothic"/>
                <a:sym typeface="Century Gothic"/>
              </a:rPr>
              <a:t>Christina Gordon Public School</a:t>
            </a:r>
            <a:endParaRPr sz="3600">
              <a:solidFill>
                <a:schemeClr val="accent3"/>
              </a:solidFill>
              <a:latin typeface="Century Gothic"/>
              <a:ea typeface="Century Gothic"/>
              <a:cs typeface="Century Gothic"/>
              <a:sym typeface="Century Gothic"/>
            </a:endParaRPr>
          </a:p>
        </p:txBody>
      </p:sp>
      <p:sp>
        <p:nvSpPr>
          <p:cNvPr id="55" name="Google Shape;55;p13"/>
          <p:cNvSpPr txBox="1"/>
          <p:nvPr>
            <p:ph idx="1" type="subTitle"/>
          </p:nvPr>
        </p:nvSpPr>
        <p:spPr>
          <a:xfrm>
            <a:off x="240900" y="2454200"/>
            <a:ext cx="8520600" cy="187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7CCB5D"/>
                </a:solidFill>
              </a:rPr>
              <a:t>School Education Plan</a:t>
            </a:r>
            <a:br>
              <a:rPr b="1" lang="en" sz="3600">
                <a:solidFill>
                  <a:srgbClr val="7CCB5D"/>
                </a:solidFill>
              </a:rPr>
            </a:br>
            <a:r>
              <a:rPr b="1" lang="en" sz="3000">
                <a:solidFill>
                  <a:srgbClr val="7CCB5D"/>
                </a:solidFill>
              </a:rPr>
              <a:t> </a:t>
            </a:r>
            <a:endParaRPr b="1" sz="3000">
              <a:solidFill>
                <a:srgbClr val="7CCB5D"/>
              </a:solidFill>
            </a:endParaRPr>
          </a:p>
          <a:p>
            <a:pPr indent="0" lvl="0" marL="0" rtl="0" algn="ctr">
              <a:spcBef>
                <a:spcPts val="0"/>
              </a:spcBef>
              <a:spcAft>
                <a:spcPts val="0"/>
              </a:spcAft>
              <a:buNone/>
            </a:pPr>
            <a:r>
              <a:rPr lang="en" sz="3000">
                <a:solidFill>
                  <a:srgbClr val="E67D34"/>
                </a:solidFill>
              </a:rPr>
              <a:t>Presentation to FMPSD Trustees</a:t>
            </a:r>
            <a:endParaRPr sz="3000">
              <a:solidFill>
                <a:srgbClr val="E67D34"/>
              </a:solidFill>
            </a:endParaRPr>
          </a:p>
          <a:p>
            <a:pPr indent="0" lvl="0" marL="0" rtl="0" algn="ctr">
              <a:spcBef>
                <a:spcPts val="0"/>
              </a:spcBef>
              <a:spcAft>
                <a:spcPts val="0"/>
              </a:spcAft>
              <a:buNone/>
            </a:pPr>
            <a:r>
              <a:rPr lang="en" sz="2400">
                <a:solidFill>
                  <a:srgbClr val="7CCB5D"/>
                </a:solidFill>
              </a:rPr>
              <a:t>May 2023</a:t>
            </a:r>
            <a:endParaRPr sz="2400">
              <a:solidFill>
                <a:srgbClr val="7CCB5D"/>
              </a:solidFill>
            </a:endParaRPr>
          </a:p>
          <a:p>
            <a:pPr indent="0" lvl="0" marL="0" rtl="0" algn="ctr">
              <a:spcBef>
                <a:spcPts val="0"/>
              </a:spcBef>
              <a:spcAft>
                <a:spcPts val="0"/>
              </a:spcAft>
              <a:buNone/>
            </a:pPr>
            <a:r>
              <a:t/>
            </a:r>
            <a:endParaRPr b="1" sz="3000">
              <a:solidFill>
                <a:srgbClr val="7CCB5D"/>
              </a:solidFill>
            </a:endParaRPr>
          </a:p>
        </p:txBody>
      </p:sp>
      <p:pic>
        <p:nvPicPr>
          <p:cNvPr descr="CG School Logo Final (1).png" id="56" name="Google Shape;56;p13"/>
          <p:cNvPicPr preferRelativeResize="0"/>
          <p:nvPr/>
        </p:nvPicPr>
        <p:blipFill rotWithShape="1">
          <a:blip r:embed="rId3">
            <a:alphaModFix/>
          </a:blip>
          <a:srcRect b="28031" l="0" r="0" t="0"/>
          <a:stretch/>
        </p:blipFill>
        <p:spPr>
          <a:xfrm>
            <a:off x="7742858" y="4392375"/>
            <a:ext cx="1101239" cy="624674"/>
          </a:xfrm>
          <a:prstGeom prst="rect">
            <a:avLst/>
          </a:prstGeom>
          <a:noFill/>
          <a:ln>
            <a:noFill/>
          </a:ln>
        </p:spPr>
      </p:pic>
      <p:pic>
        <p:nvPicPr>
          <p:cNvPr descr="CG Cougars Logo Final RGB_Transparent Background.png" id="57" name="Google Shape;57;p13"/>
          <p:cNvPicPr preferRelativeResize="0"/>
          <p:nvPr/>
        </p:nvPicPr>
        <p:blipFill>
          <a:blip r:embed="rId4">
            <a:alphaModFix/>
          </a:blip>
          <a:stretch>
            <a:fillRect/>
          </a:stretch>
        </p:blipFill>
        <p:spPr>
          <a:xfrm>
            <a:off x="3511759" y="184175"/>
            <a:ext cx="2267515" cy="1597425"/>
          </a:xfrm>
          <a:prstGeom prst="rect">
            <a:avLst/>
          </a:prstGeom>
          <a:noFill/>
          <a:ln>
            <a:noFill/>
          </a:ln>
        </p:spPr>
      </p:pic>
      <p:pic>
        <p:nvPicPr>
          <p:cNvPr id="58" name="Google Shape;58;p13"/>
          <p:cNvPicPr preferRelativeResize="0"/>
          <p:nvPr/>
        </p:nvPicPr>
        <p:blipFill>
          <a:blip r:embed="rId5">
            <a:alphaModFix/>
          </a:blip>
          <a:stretch>
            <a:fillRect/>
          </a:stretch>
        </p:blipFill>
        <p:spPr>
          <a:xfrm>
            <a:off x="206875" y="4240850"/>
            <a:ext cx="1273366" cy="67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62" name="Shape 62"/>
        <p:cNvGrpSpPr/>
        <p:nvPr/>
      </p:nvGrpSpPr>
      <p:grpSpPr>
        <a:xfrm>
          <a:off x="0" y="0"/>
          <a:ext cx="0" cy="0"/>
          <a:chOff x="0" y="0"/>
          <a:chExt cx="0" cy="0"/>
        </a:xfrm>
      </p:grpSpPr>
      <p:pic>
        <p:nvPicPr>
          <p:cNvPr descr="CG School Logo Final (1).png" id="63" name="Google Shape;63;p14"/>
          <p:cNvPicPr preferRelativeResize="0"/>
          <p:nvPr/>
        </p:nvPicPr>
        <p:blipFill rotWithShape="1">
          <a:blip r:embed="rId3">
            <a:alphaModFix/>
          </a:blip>
          <a:srcRect b="28031" l="0" r="0" t="0"/>
          <a:stretch/>
        </p:blipFill>
        <p:spPr>
          <a:xfrm>
            <a:off x="7731058" y="4366425"/>
            <a:ext cx="1101239" cy="624674"/>
          </a:xfrm>
          <a:prstGeom prst="rect">
            <a:avLst/>
          </a:prstGeom>
          <a:noFill/>
          <a:ln>
            <a:noFill/>
          </a:ln>
        </p:spPr>
      </p:pic>
      <p:sp>
        <p:nvSpPr>
          <p:cNvPr id="64" name="Google Shape;64;p14"/>
          <p:cNvSpPr/>
          <p:nvPr/>
        </p:nvSpPr>
        <p:spPr>
          <a:xfrm>
            <a:off x="3447875" y="2314200"/>
            <a:ext cx="2224800" cy="20520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Unique Programs</a:t>
            </a:r>
            <a:endParaRPr b="1" sz="1700"/>
          </a:p>
          <a:p>
            <a:pPr indent="0" lvl="0" marL="0" rtl="0" algn="ctr">
              <a:spcBef>
                <a:spcPts val="0"/>
              </a:spcBef>
              <a:spcAft>
                <a:spcPts val="0"/>
              </a:spcAft>
              <a:buNone/>
            </a:pPr>
            <a:r>
              <a:t/>
            </a:r>
            <a:endParaRPr/>
          </a:p>
          <a:p>
            <a:pPr indent="0" lvl="0" marL="0" rtl="0" algn="ctr">
              <a:spcBef>
                <a:spcPts val="0"/>
              </a:spcBef>
              <a:spcAft>
                <a:spcPts val="0"/>
              </a:spcAft>
              <a:buNone/>
            </a:pPr>
            <a:r>
              <a:rPr b="1" lang="en"/>
              <a:t>Triple I</a:t>
            </a:r>
            <a:endParaRPr b="1"/>
          </a:p>
          <a:p>
            <a:pPr indent="0" lvl="0" marL="0" rtl="0" algn="ctr">
              <a:spcBef>
                <a:spcPts val="0"/>
              </a:spcBef>
              <a:spcAft>
                <a:spcPts val="0"/>
              </a:spcAft>
              <a:buNone/>
            </a:pPr>
            <a:r>
              <a:rPr b="1" lang="en"/>
              <a:t>PEAK Basketball</a:t>
            </a:r>
            <a:endParaRPr b="1"/>
          </a:p>
          <a:p>
            <a:pPr indent="0" lvl="0" marL="0" rtl="0" algn="ctr">
              <a:spcBef>
                <a:spcPts val="0"/>
              </a:spcBef>
              <a:spcAft>
                <a:spcPts val="0"/>
              </a:spcAft>
              <a:buNone/>
            </a:pPr>
            <a:r>
              <a:rPr b="1" lang="en"/>
              <a:t>Reggio Inspired ECDP &amp; Kdg</a:t>
            </a:r>
            <a:endParaRPr b="1"/>
          </a:p>
          <a:p>
            <a:pPr indent="0" lvl="0" marL="0" rtl="0" algn="l">
              <a:spcBef>
                <a:spcPts val="0"/>
              </a:spcBef>
              <a:spcAft>
                <a:spcPts val="0"/>
              </a:spcAft>
              <a:buNone/>
            </a:pPr>
            <a:r>
              <a:rPr b="1" lang="en"/>
              <a:t> </a:t>
            </a:r>
            <a:endParaRPr b="1"/>
          </a:p>
        </p:txBody>
      </p:sp>
      <p:sp>
        <p:nvSpPr>
          <p:cNvPr id="65" name="Google Shape;65;p14"/>
          <p:cNvSpPr txBox="1"/>
          <p:nvPr>
            <p:ph type="title"/>
          </p:nvPr>
        </p:nvSpPr>
        <p:spPr>
          <a:xfrm>
            <a:off x="2262900" y="4467625"/>
            <a:ext cx="4618200" cy="6585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pic>
        <p:nvPicPr>
          <p:cNvPr id="66" name="Google Shape;66;p14"/>
          <p:cNvPicPr preferRelativeResize="0"/>
          <p:nvPr/>
        </p:nvPicPr>
        <p:blipFill>
          <a:blip r:embed="rId4">
            <a:alphaModFix/>
          </a:blip>
          <a:stretch>
            <a:fillRect/>
          </a:stretch>
        </p:blipFill>
        <p:spPr>
          <a:xfrm>
            <a:off x="206875" y="4288775"/>
            <a:ext cx="1182624" cy="624675"/>
          </a:xfrm>
          <a:prstGeom prst="rect">
            <a:avLst/>
          </a:prstGeom>
          <a:noFill/>
          <a:ln>
            <a:noFill/>
          </a:ln>
        </p:spPr>
      </p:pic>
      <p:pic>
        <p:nvPicPr>
          <p:cNvPr id="67" name="Google Shape;67;p14" title="Chart"/>
          <p:cNvPicPr preferRelativeResize="0"/>
          <p:nvPr/>
        </p:nvPicPr>
        <p:blipFill>
          <a:blip r:embed="rId5">
            <a:alphaModFix/>
          </a:blip>
          <a:stretch>
            <a:fillRect/>
          </a:stretch>
        </p:blipFill>
        <p:spPr>
          <a:xfrm>
            <a:off x="216450" y="177700"/>
            <a:ext cx="2484134" cy="1976401"/>
          </a:xfrm>
          <a:prstGeom prst="rect">
            <a:avLst/>
          </a:prstGeom>
          <a:noFill/>
          <a:ln>
            <a:noFill/>
          </a:ln>
        </p:spPr>
      </p:pic>
      <p:pic>
        <p:nvPicPr>
          <p:cNvPr id="68" name="Google Shape;68;p14" title="Chart"/>
          <p:cNvPicPr preferRelativeResize="0"/>
          <p:nvPr/>
        </p:nvPicPr>
        <p:blipFill>
          <a:blip r:embed="rId6">
            <a:alphaModFix/>
          </a:blip>
          <a:stretch>
            <a:fillRect/>
          </a:stretch>
        </p:blipFill>
        <p:spPr>
          <a:xfrm>
            <a:off x="6569040" y="152375"/>
            <a:ext cx="2140989" cy="2021138"/>
          </a:xfrm>
          <a:prstGeom prst="rect">
            <a:avLst/>
          </a:prstGeom>
          <a:noFill/>
          <a:ln>
            <a:noFill/>
          </a:ln>
        </p:spPr>
      </p:pic>
      <p:pic>
        <p:nvPicPr>
          <p:cNvPr id="69" name="Google Shape;69;p14" title="Chart"/>
          <p:cNvPicPr preferRelativeResize="0"/>
          <p:nvPr/>
        </p:nvPicPr>
        <p:blipFill>
          <a:blip r:embed="rId7">
            <a:alphaModFix/>
          </a:blip>
          <a:stretch>
            <a:fillRect/>
          </a:stretch>
        </p:blipFill>
        <p:spPr>
          <a:xfrm>
            <a:off x="152400" y="2306499"/>
            <a:ext cx="2959368" cy="1829876"/>
          </a:xfrm>
          <a:prstGeom prst="rect">
            <a:avLst/>
          </a:prstGeom>
          <a:noFill/>
          <a:ln>
            <a:noFill/>
          </a:ln>
        </p:spPr>
      </p:pic>
      <p:pic>
        <p:nvPicPr>
          <p:cNvPr id="70" name="Google Shape;70;p14" title="Chart"/>
          <p:cNvPicPr preferRelativeResize="0"/>
          <p:nvPr/>
        </p:nvPicPr>
        <p:blipFill>
          <a:blip r:embed="rId8">
            <a:alphaModFix/>
          </a:blip>
          <a:stretch>
            <a:fillRect/>
          </a:stretch>
        </p:blipFill>
        <p:spPr>
          <a:xfrm>
            <a:off x="5825075" y="2325913"/>
            <a:ext cx="3053550" cy="1888112"/>
          </a:xfrm>
          <a:prstGeom prst="rect">
            <a:avLst/>
          </a:prstGeom>
          <a:noFill/>
          <a:ln>
            <a:noFill/>
          </a:ln>
        </p:spPr>
      </p:pic>
      <p:pic>
        <p:nvPicPr>
          <p:cNvPr id="71" name="Google Shape;71;p14" title="Chart"/>
          <p:cNvPicPr preferRelativeResize="0"/>
          <p:nvPr/>
        </p:nvPicPr>
        <p:blipFill>
          <a:blip r:embed="rId9">
            <a:alphaModFix/>
          </a:blip>
          <a:stretch>
            <a:fillRect/>
          </a:stretch>
        </p:blipFill>
        <p:spPr>
          <a:xfrm>
            <a:off x="3264168" y="152400"/>
            <a:ext cx="2638511" cy="2122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75" name="Shape 75"/>
        <p:cNvGrpSpPr/>
        <p:nvPr/>
      </p:nvGrpSpPr>
      <p:grpSpPr>
        <a:xfrm>
          <a:off x="0" y="0"/>
          <a:ext cx="0" cy="0"/>
          <a:chOff x="0" y="0"/>
          <a:chExt cx="0" cy="0"/>
        </a:xfrm>
      </p:grpSpPr>
      <p:sp>
        <p:nvSpPr>
          <p:cNvPr id="76" name="Google Shape;76;p15"/>
          <p:cNvSpPr txBox="1"/>
          <p:nvPr>
            <p:ph type="ctrTitle"/>
          </p:nvPr>
        </p:nvSpPr>
        <p:spPr>
          <a:xfrm>
            <a:off x="111925" y="-1281925"/>
            <a:ext cx="7304100" cy="67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600">
              <a:solidFill>
                <a:schemeClr val="accent3"/>
              </a:solidFill>
              <a:latin typeface="Century Gothic"/>
              <a:ea typeface="Century Gothic"/>
              <a:cs typeface="Century Gothic"/>
              <a:sym typeface="Century Gothic"/>
            </a:endParaRPr>
          </a:p>
        </p:txBody>
      </p:sp>
      <p:sp>
        <p:nvSpPr>
          <p:cNvPr id="77" name="Google Shape;77;p15"/>
          <p:cNvSpPr txBox="1"/>
          <p:nvPr>
            <p:ph idx="1" type="subTitle"/>
          </p:nvPr>
        </p:nvSpPr>
        <p:spPr>
          <a:xfrm>
            <a:off x="46850" y="162975"/>
            <a:ext cx="8520600" cy="67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7CCB5D"/>
                </a:solidFill>
              </a:rPr>
              <a:t>Our Strengths</a:t>
            </a:r>
            <a:br>
              <a:rPr b="1" lang="en" sz="3600">
                <a:solidFill>
                  <a:srgbClr val="7CCB5D"/>
                </a:solidFill>
              </a:rPr>
            </a:br>
            <a:endParaRPr sz="2400">
              <a:solidFill>
                <a:srgbClr val="7CCB5D"/>
              </a:solidFill>
            </a:endParaRPr>
          </a:p>
          <a:p>
            <a:pPr indent="0" lvl="0" marL="0" rtl="0" algn="ctr">
              <a:spcBef>
                <a:spcPts val="0"/>
              </a:spcBef>
              <a:spcAft>
                <a:spcPts val="0"/>
              </a:spcAft>
              <a:buNone/>
            </a:pPr>
            <a:r>
              <a:t/>
            </a:r>
            <a:endParaRPr b="1" sz="3000">
              <a:solidFill>
                <a:srgbClr val="7CCB5D"/>
              </a:solidFill>
            </a:endParaRPr>
          </a:p>
        </p:txBody>
      </p:sp>
      <p:pic>
        <p:nvPicPr>
          <p:cNvPr descr="CG School Logo Final (1).png" id="78" name="Google Shape;78;p15"/>
          <p:cNvPicPr preferRelativeResize="0"/>
          <p:nvPr/>
        </p:nvPicPr>
        <p:blipFill rotWithShape="1">
          <a:blip r:embed="rId3">
            <a:alphaModFix/>
          </a:blip>
          <a:srcRect b="28031" l="0" r="0" t="0"/>
          <a:stretch/>
        </p:blipFill>
        <p:spPr>
          <a:xfrm>
            <a:off x="7742858" y="4392375"/>
            <a:ext cx="1101239" cy="624674"/>
          </a:xfrm>
          <a:prstGeom prst="rect">
            <a:avLst/>
          </a:prstGeom>
          <a:noFill/>
          <a:ln>
            <a:noFill/>
          </a:ln>
        </p:spPr>
      </p:pic>
      <p:pic>
        <p:nvPicPr>
          <p:cNvPr id="79" name="Google Shape;79;p15"/>
          <p:cNvPicPr preferRelativeResize="0"/>
          <p:nvPr/>
        </p:nvPicPr>
        <p:blipFill>
          <a:blip r:embed="rId4">
            <a:alphaModFix/>
          </a:blip>
          <a:stretch>
            <a:fillRect/>
          </a:stretch>
        </p:blipFill>
        <p:spPr>
          <a:xfrm>
            <a:off x="206875" y="4240850"/>
            <a:ext cx="1273366" cy="672600"/>
          </a:xfrm>
          <a:prstGeom prst="rect">
            <a:avLst/>
          </a:prstGeom>
          <a:noFill/>
          <a:ln>
            <a:noFill/>
          </a:ln>
        </p:spPr>
      </p:pic>
      <p:sp>
        <p:nvSpPr>
          <p:cNvPr id="80" name="Google Shape;80;p15"/>
          <p:cNvSpPr txBox="1"/>
          <p:nvPr/>
        </p:nvSpPr>
        <p:spPr>
          <a:xfrm>
            <a:off x="508475" y="835575"/>
            <a:ext cx="8207100" cy="3714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Provision of an inclusive school environment where all are celebrated</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Strong family connection / involvement</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Reinstatement of Family Nights/opportunities for families to be involved in the school</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Refocusing</a:t>
            </a:r>
            <a:r>
              <a:rPr lang="en" sz="1800">
                <a:solidFill>
                  <a:srgbClr val="FFFFFF"/>
                </a:solidFill>
                <a:latin typeface="Lato"/>
                <a:ea typeface="Lato"/>
                <a:cs typeface="Lato"/>
                <a:sym typeface="Lato"/>
              </a:rPr>
              <a:t> on  #CGCares</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Collaborative and experienced  staff</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Fostering of Student Leadership</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Safe and caring school </a:t>
            </a:r>
            <a:endParaRPr sz="1800">
              <a:solidFill>
                <a:srgbClr val="FFFFFF"/>
              </a:solidFill>
              <a:latin typeface="Lato"/>
              <a:ea typeface="Lato"/>
              <a:cs typeface="Lato"/>
              <a:sym typeface="Lato"/>
            </a:endParaRPr>
          </a:p>
          <a:p>
            <a:pPr indent="-342900" lvl="0" marL="457200" rtl="0" algn="l">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High parent satisfaction</a:t>
            </a:r>
            <a:endParaRPr sz="1800">
              <a:solidFill>
                <a:srgbClr val="FFFFFF"/>
              </a:solidFill>
              <a:latin typeface="Lato"/>
              <a:ea typeface="Lato"/>
              <a:cs typeface="Lato"/>
              <a:sym typeface="Lato"/>
            </a:endParaRPr>
          </a:p>
          <a:p>
            <a:pPr indent="-355600" lvl="0" marL="457200" rtl="0" algn="l">
              <a:lnSpc>
                <a:spcPct val="115000"/>
              </a:lnSpc>
              <a:spcBef>
                <a:spcPts val="0"/>
              </a:spcBef>
              <a:spcAft>
                <a:spcPts val="0"/>
              </a:spcAft>
              <a:buClr>
                <a:srgbClr val="FFFFFF"/>
              </a:buClr>
              <a:buSzPts val="2000"/>
              <a:buFont typeface="Lato"/>
              <a:buChar char="●"/>
            </a:pPr>
            <a:r>
              <a:rPr lang="en" sz="1800">
                <a:solidFill>
                  <a:srgbClr val="FFFFFF"/>
                </a:solidFill>
                <a:latin typeface="Lato"/>
                <a:ea typeface="Lato"/>
                <a:cs typeface="Lato"/>
                <a:sym typeface="Lato"/>
              </a:rPr>
              <a:t>Strong program, including after school programming, designed to meet the needs of all students regardless of ability or interest</a:t>
            </a:r>
            <a:r>
              <a:rPr lang="en" sz="2000">
                <a:solidFill>
                  <a:srgbClr val="FFFFFF"/>
                </a:solidFill>
                <a:latin typeface="Lato"/>
                <a:ea typeface="Lato"/>
                <a:cs typeface="Lato"/>
                <a:sym typeface="Lato"/>
              </a:rPr>
              <a:t>.</a:t>
            </a:r>
            <a:endParaRPr sz="24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84" name="Shape 84"/>
        <p:cNvGrpSpPr/>
        <p:nvPr/>
      </p:nvGrpSpPr>
      <p:grpSpPr>
        <a:xfrm>
          <a:off x="0" y="0"/>
          <a:ext cx="0" cy="0"/>
          <a:chOff x="0" y="0"/>
          <a:chExt cx="0" cy="0"/>
        </a:xfrm>
      </p:grpSpPr>
      <p:pic>
        <p:nvPicPr>
          <p:cNvPr descr="CG School Logo Final (1).png" id="85" name="Google Shape;85;p16"/>
          <p:cNvPicPr preferRelativeResize="0"/>
          <p:nvPr/>
        </p:nvPicPr>
        <p:blipFill rotWithShape="1">
          <a:blip r:embed="rId3">
            <a:alphaModFix/>
          </a:blip>
          <a:srcRect b="28031" l="0" r="0" t="0"/>
          <a:stretch/>
        </p:blipFill>
        <p:spPr>
          <a:xfrm>
            <a:off x="7731058" y="4366425"/>
            <a:ext cx="1101239" cy="624674"/>
          </a:xfrm>
          <a:prstGeom prst="rect">
            <a:avLst/>
          </a:prstGeom>
          <a:noFill/>
          <a:ln>
            <a:noFill/>
          </a:ln>
        </p:spPr>
      </p:pic>
      <p:sp>
        <p:nvSpPr>
          <p:cNvPr id="86" name="Google Shape;86;p16"/>
          <p:cNvSpPr txBox="1"/>
          <p:nvPr>
            <p:ph type="title"/>
          </p:nvPr>
        </p:nvSpPr>
        <p:spPr>
          <a:xfrm>
            <a:off x="2262900" y="4418325"/>
            <a:ext cx="4618200" cy="6585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pic>
        <p:nvPicPr>
          <p:cNvPr id="87" name="Google Shape;87;p16"/>
          <p:cNvPicPr preferRelativeResize="0"/>
          <p:nvPr/>
        </p:nvPicPr>
        <p:blipFill>
          <a:blip r:embed="rId4">
            <a:alphaModFix/>
          </a:blip>
          <a:stretch>
            <a:fillRect/>
          </a:stretch>
        </p:blipFill>
        <p:spPr>
          <a:xfrm>
            <a:off x="206875" y="4288775"/>
            <a:ext cx="1182626" cy="624675"/>
          </a:xfrm>
          <a:prstGeom prst="rect">
            <a:avLst/>
          </a:prstGeom>
          <a:noFill/>
          <a:ln>
            <a:noFill/>
          </a:ln>
        </p:spPr>
      </p:pic>
      <p:sp>
        <p:nvSpPr>
          <p:cNvPr id="88" name="Google Shape;88;p16"/>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914400" rtl="0" algn="l">
              <a:spcBef>
                <a:spcPts val="0"/>
              </a:spcBef>
              <a:spcAft>
                <a:spcPts val="0"/>
              </a:spcAft>
              <a:buNone/>
            </a:pPr>
            <a:r>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89" name="Google Shape;89;p16"/>
          <p:cNvPicPr preferRelativeResize="0"/>
          <p:nvPr/>
        </p:nvPicPr>
        <p:blipFill>
          <a:blip r:embed="rId5">
            <a:alphaModFix/>
          </a:blip>
          <a:stretch>
            <a:fillRect/>
          </a:stretch>
        </p:blipFill>
        <p:spPr>
          <a:xfrm>
            <a:off x="1051525" y="152400"/>
            <a:ext cx="6896051" cy="4061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93" name="Shape 93"/>
        <p:cNvGrpSpPr/>
        <p:nvPr/>
      </p:nvGrpSpPr>
      <p:grpSpPr>
        <a:xfrm>
          <a:off x="0" y="0"/>
          <a:ext cx="0" cy="0"/>
          <a:chOff x="0" y="0"/>
          <a:chExt cx="0" cy="0"/>
        </a:xfrm>
      </p:grpSpPr>
      <p:sp>
        <p:nvSpPr>
          <p:cNvPr id="94" name="Google Shape;94;p17"/>
          <p:cNvSpPr txBox="1"/>
          <p:nvPr>
            <p:ph type="ctrTitle"/>
          </p:nvPr>
        </p:nvSpPr>
        <p:spPr>
          <a:xfrm>
            <a:off x="311700" y="70800"/>
            <a:ext cx="8520600" cy="69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E67D34"/>
                </a:solidFill>
              </a:rPr>
              <a:t>Growth Area #1 - Literacy</a:t>
            </a:r>
            <a:endParaRPr sz="2400">
              <a:solidFill>
                <a:schemeClr val="accent3"/>
              </a:solidFill>
            </a:endParaRPr>
          </a:p>
        </p:txBody>
      </p:sp>
      <p:sp>
        <p:nvSpPr>
          <p:cNvPr id="95" name="Google Shape;95;p17"/>
          <p:cNvSpPr txBox="1"/>
          <p:nvPr>
            <p:ph idx="1" type="subTitle"/>
          </p:nvPr>
        </p:nvSpPr>
        <p:spPr>
          <a:xfrm>
            <a:off x="224550" y="522925"/>
            <a:ext cx="8694900" cy="20487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2200">
                <a:solidFill>
                  <a:schemeClr val="lt1"/>
                </a:solidFill>
              </a:rPr>
              <a:t>Goal: </a:t>
            </a:r>
            <a:r>
              <a:rPr b="1" lang="en" sz="1600">
                <a:solidFill>
                  <a:schemeClr val="lt1"/>
                </a:solidFill>
                <a:latin typeface="Lato"/>
                <a:ea typeface="Lato"/>
                <a:cs typeface="Lato"/>
                <a:sym typeface="Lato"/>
              </a:rPr>
              <a:t> </a:t>
            </a:r>
            <a:r>
              <a:rPr b="1" lang="en" sz="1800">
                <a:solidFill>
                  <a:schemeClr val="lt1"/>
                </a:solidFill>
                <a:latin typeface="Lato"/>
                <a:ea typeface="Lato"/>
                <a:cs typeface="Lato"/>
                <a:sym typeface="Lato"/>
              </a:rPr>
              <a:t>Readi</a:t>
            </a:r>
            <a:r>
              <a:rPr b="1" lang="en" sz="1800">
                <a:solidFill>
                  <a:srgbClr val="FFFFFF"/>
                </a:solidFill>
                <a:latin typeface="Lato"/>
                <a:ea typeface="Lato"/>
                <a:cs typeface="Lato"/>
                <a:sym typeface="Lato"/>
              </a:rPr>
              <a:t>ng (Div 1): </a:t>
            </a:r>
            <a:r>
              <a:rPr lang="en" sz="1800">
                <a:solidFill>
                  <a:srgbClr val="FFFFFF"/>
                </a:solidFill>
                <a:latin typeface="Lato"/>
                <a:ea typeface="Lato"/>
                <a:cs typeface="Lato"/>
                <a:sym typeface="Lato"/>
              </a:rPr>
              <a:t>Decrease gaps in reading skills by focussing on the foundations of reading, such as phonological awareness and decoding skills. This is consistent with the  emphasis the new curriculum places on the Science of Reading methodology. (Div 2):  Strengthen student writing skills via continued use of the </a:t>
            </a:r>
            <a:r>
              <a:rPr i="1" lang="en" sz="1800">
                <a:solidFill>
                  <a:srgbClr val="FFFFFF"/>
                </a:solidFill>
                <a:latin typeface="Lato"/>
                <a:ea typeface="Lato"/>
                <a:cs typeface="Lato"/>
                <a:sym typeface="Lato"/>
              </a:rPr>
              <a:t>Empowering Writers</a:t>
            </a:r>
            <a:r>
              <a:rPr lang="en" sz="1800">
                <a:solidFill>
                  <a:srgbClr val="FFFFFF"/>
                </a:solidFill>
                <a:latin typeface="Lato"/>
                <a:ea typeface="Lato"/>
                <a:cs typeface="Lato"/>
                <a:sym typeface="Lato"/>
              </a:rPr>
              <a:t> program with emphasis on basic writing conventions, narrative structure and story prompts.</a:t>
            </a:r>
            <a:endParaRPr sz="1800">
              <a:solidFill>
                <a:srgbClr val="FFFFFF"/>
              </a:solidFill>
              <a:latin typeface="Lato"/>
              <a:ea typeface="Lato"/>
              <a:cs typeface="Lato"/>
              <a:sym typeface="Lato"/>
            </a:endParaRPr>
          </a:p>
          <a:p>
            <a:pPr indent="0" lvl="0" marL="0" marR="0" rtl="0" algn="l">
              <a:spcBef>
                <a:spcPts val="0"/>
              </a:spcBef>
              <a:spcAft>
                <a:spcPts val="0"/>
              </a:spcAft>
              <a:buNone/>
            </a:pPr>
            <a:r>
              <a:t/>
            </a:r>
            <a:endParaRPr sz="800">
              <a:solidFill>
                <a:schemeClr val="lt1"/>
              </a:solidFill>
              <a:latin typeface="Lato"/>
              <a:ea typeface="Lato"/>
              <a:cs typeface="Lato"/>
              <a:sym typeface="Lato"/>
            </a:endParaRPr>
          </a:p>
          <a:p>
            <a:pPr indent="0" lvl="0" marL="0" marR="0" rtl="0" algn="l">
              <a:spcBef>
                <a:spcPts val="0"/>
              </a:spcBef>
              <a:spcAft>
                <a:spcPts val="0"/>
              </a:spcAft>
              <a:buClr>
                <a:schemeClr val="dk1"/>
              </a:buClr>
              <a:buSzPts val="1100"/>
              <a:buFont typeface="Arial"/>
              <a:buNone/>
            </a:pPr>
            <a:r>
              <a:rPr b="1" lang="en" sz="2000">
                <a:solidFill>
                  <a:srgbClr val="B7B7B7"/>
                </a:solidFill>
              </a:rPr>
              <a:t>Evidence</a:t>
            </a:r>
            <a:endParaRPr b="1" sz="2000">
              <a:solidFill>
                <a:srgbClr val="B7B7B7"/>
              </a:solidFill>
            </a:endParaRPr>
          </a:p>
          <a:p>
            <a:pPr indent="-342900" lvl="0" marL="457200" marR="0" rtl="0" algn="l">
              <a:spcBef>
                <a:spcPts val="0"/>
              </a:spcBef>
              <a:spcAft>
                <a:spcPts val="0"/>
              </a:spcAft>
              <a:buClr>
                <a:srgbClr val="B7B7B7"/>
              </a:buClr>
              <a:buSzPts val="1800"/>
              <a:buChar char="●"/>
            </a:pPr>
            <a:r>
              <a:rPr lang="en" sz="1800">
                <a:solidFill>
                  <a:srgbClr val="B7B7B7"/>
                </a:solidFill>
              </a:rPr>
              <a:t>Anecdotal and assessment feedback identifies </a:t>
            </a:r>
            <a:r>
              <a:rPr lang="en" sz="1800">
                <a:solidFill>
                  <a:srgbClr val="B7B7B7"/>
                </a:solidFill>
              </a:rPr>
              <a:t>substantial</a:t>
            </a:r>
            <a:r>
              <a:rPr lang="en" sz="1800">
                <a:solidFill>
                  <a:srgbClr val="B7B7B7"/>
                </a:solidFill>
              </a:rPr>
              <a:t> deficiencies in reading skills at the Division 1 level. For instance, LeNS data from February shows that 40% are at risk overall in literacy; Division 2 teacher feedback continues to identify the necessity of instructional consistency to best meet student writing needs.</a:t>
            </a:r>
            <a:endParaRPr sz="1800">
              <a:solidFill>
                <a:srgbClr val="B7B7B7"/>
              </a:solidFill>
            </a:endParaRPr>
          </a:p>
          <a:p>
            <a:pPr indent="0" lvl="0" marL="0" rtl="0" algn="l">
              <a:spcBef>
                <a:spcPts val="0"/>
              </a:spcBef>
              <a:spcAft>
                <a:spcPts val="0"/>
              </a:spcAft>
              <a:buNone/>
            </a:pPr>
            <a:r>
              <a:t/>
            </a:r>
            <a:endParaRPr sz="1700">
              <a:solidFill>
                <a:srgbClr val="B7B7B7"/>
              </a:solidFill>
            </a:endParaRPr>
          </a:p>
        </p:txBody>
      </p:sp>
      <p:sp>
        <p:nvSpPr>
          <p:cNvPr id="96" name="Google Shape;96;p17"/>
          <p:cNvSpPr txBox="1"/>
          <p:nvPr/>
        </p:nvSpPr>
        <p:spPr>
          <a:xfrm>
            <a:off x="9987125" y="4052695"/>
            <a:ext cx="3857700" cy="15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endParaRPr>
          </a:p>
        </p:txBody>
      </p:sp>
      <p:sp>
        <p:nvSpPr>
          <p:cNvPr id="97" name="Google Shape;97;p17"/>
          <p:cNvSpPr txBox="1"/>
          <p:nvPr>
            <p:ph idx="4294967295" type="title"/>
          </p:nvPr>
        </p:nvSpPr>
        <p:spPr>
          <a:xfrm>
            <a:off x="2385900" y="4314000"/>
            <a:ext cx="4372200" cy="5067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pic>
        <p:nvPicPr>
          <p:cNvPr id="98" name="Google Shape;98;p17"/>
          <p:cNvPicPr preferRelativeResize="0"/>
          <p:nvPr/>
        </p:nvPicPr>
        <p:blipFill>
          <a:blip r:embed="rId3">
            <a:alphaModFix/>
          </a:blip>
          <a:stretch>
            <a:fillRect/>
          </a:stretch>
        </p:blipFill>
        <p:spPr>
          <a:xfrm>
            <a:off x="206875" y="4288925"/>
            <a:ext cx="1182349" cy="624525"/>
          </a:xfrm>
          <a:prstGeom prst="rect">
            <a:avLst/>
          </a:prstGeom>
          <a:noFill/>
          <a:ln>
            <a:noFill/>
          </a:ln>
        </p:spPr>
      </p:pic>
      <p:pic>
        <p:nvPicPr>
          <p:cNvPr descr="CG School Logo Final (1).png" id="99" name="Google Shape;99;p17"/>
          <p:cNvPicPr preferRelativeResize="0"/>
          <p:nvPr/>
        </p:nvPicPr>
        <p:blipFill rotWithShape="1">
          <a:blip r:embed="rId4">
            <a:alphaModFix/>
          </a:blip>
          <a:srcRect b="28031" l="0" r="0" t="0"/>
          <a:stretch/>
        </p:blipFill>
        <p:spPr>
          <a:xfrm>
            <a:off x="7731058" y="4366425"/>
            <a:ext cx="1101239" cy="624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103" name="Shape 103"/>
        <p:cNvGrpSpPr/>
        <p:nvPr/>
      </p:nvGrpSpPr>
      <p:grpSpPr>
        <a:xfrm>
          <a:off x="0" y="0"/>
          <a:ext cx="0" cy="0"/>
          <a:chOff x="0" y="0"/>
          <a:chExt cx="0" cy="0"/>
        </a:xfrm>
      </p:grpSpPr>
      <p:sp>
        <p:nvSpPr>
          <p:cNvPr id="104" name="Google Shape;104;p18"/>
          <p:cNvSpPr txBox="1"/>
          <p:nvPr>
            <p:ph type="ctrTitle"/>
          </p:nvPr>
        </p:nvSpPr>
        <p:spPr>
          <a:xfrm>
            <a:off x="311700" y="70800"/>
            <a:ext cx="8520600" cy="69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E67D34"/>
                </a:solidFill>
              </a:rPr>
              <a:t>Strategies &amp; Outcomes</a:t>
            </a:r>
            <a:r>
              <a:rPr b="1" lang="en" sz="3000">
                <a:solidFill>
                  <a:srgbClr val="E67D34"/>
                </a:solidFill>
              </a:rPr>
              <a:t> #1 - Literacy</a:t>
            </a:r>
            <a:endParaRPr sz="2400">
              <a:solidFill>
                <a:schemeClr val="accent3"/>
              </a:solidFill>
            </a:endParaRPr>
          </a:p>
        </p:txBody>
      </p:sp>
      <p:sp>
        <p:nvSpPr>
          <p:cNvPr id="105" name="Google Shape;105;p18"/>
          <p:cNvSpPr txBox="1"/>
          <p:nvPr/>
        </p:nvSpPr>
        <p:spPr>
          <a:xfrm>
            <a:off x="9987125" y="4052695"/>
            <a:ext cx="3857700" cy="15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endParaRPr>
          </a:p>
        </p:txBody>
      </p:sp>
      <p:sp>
        <p:nvSpPr>
          <p:cNvPr id="106" name="Google Shape;106;p18"/>
          <p:cNvSpPr txBox="1"/>
          <p:nvPr>
            <p:ph idx="4294967295" type="title"/>
          </p:nvPr>
        </p:nvSpPr>
        <p:spPr>
          <a:xfrm>
            <a:off x="2385900" y="4390200"/>
            <a:ext cx="4372200" cy="5067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pic>
        <p:nvPicPr>
          <p:cNvPr id="107" name="Google Shape;107;p18"/>
          <p:cNvPicPr preferRelativeResize="0"/>
          <p:nvPr/>
        </p:nvPicPr>
        <p:blipFill>
          <a:blip r:embed="rId3">
            <a:alphaModFix/>
          </a:blip>
          <a:stretch>
            <a:fillRect/>
          </a:stretch>
        </p:blipFill>
        <p:spPr>
          <a:xfrm>
            <a:off x="206875" y="4331763"/>
            <a:ext cx="1101249" cy="581688"/>
          </a:xfrm>
          <a:prstGeom prst="rect">
            <a:avLst/>
          </a:prstGeom>
          <a:noFill/>
          <a:ln>
            <a:noFill/>
          </a:ln>
        </p:spPr>
      </p:pic>
      <p:pic>
        <p:nvPicPr>
          <p:cNvPr descr="CG School Logo Final (1).png" id="108" name="Google Shape;108;p18"/>
          <p:cNvPicPr preferRelativeResize="0"/>
          <p:nvPr/>
        </p:nvPicPr>
        <p:blipFill rotWithShape="1">
          <a:blip r:embed="rId4">
            <a:alphaModFix/>
          </a:blip>
          <a:srcRect b="28031" l="0" r="0" t="0"/>
          <a:stretch/>
        </p:blipFill>
        <p:spPr>
          <a:xfrm>
            <a:off x="7731058" y="4366425"/>
            <a:ext cx="1101239" cy="624674"/>
          </a:xfrm>
          <a:prstGeom prst="rect">
            <a:avLst/>
          </a:prstGeom>
          <a:noFill/>
          <a:ln>
            <a:noFill/>
          </a:ln>
        </p:spPr>
      </p:pic>
      <p:sp>
        <p:nvSpPr>
          <p:cNvPr id="109" name="Google Shape;109;p18"/>
          <p:cNvSpPr txBox="1"/>
          <p:nvPr/>
        </p:nvSpPr>
        <p:spPr>
          <a:xfrm>
            <a:off x="419225" y="609900"/>
            <a:ext cx="8472900" cy="1831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700">
                <a:solidFill>
                  <a:schemeClr val="lt1"/>
                </a:solidFill>
                <a:latin typeface="Lato"/>
                <a:ea typeface="Lato"/>
                <a:cs typeface="Lato"/>
                <a:sym typeface="Lato"/>
              </a:rPr>
              <a:t>STRATEGIES</a:t>
            </a:r>
            <a:endParaRPr b="1" sz="1700">
              <a:solidFill>
                <a:schemeClr val="lt1"/>
              </a:solidFill>
              <a:latin typeface="Lato"/>
              <a:ea typeface="Lato"/>
              <a:cs typeface="Lato"/>
              <a:sym typeface="Lato"/>
            </a:endParaRPr>
          </a:p>
          <a:p>
            <a:pPr indent="0" lvl="0" marL="0" marR="0" rtl="0" algn="l">
              <a:spcBef>
                <a:spcPts val="0"/>
              </a:spcBef>
              <a:spcAft>
                <a:spcPts val="0"/>
              </a:spcAft>
              <a:buNone/>
            </a:pPr>
            <a:r>
              <a:rPr lang="en">
                <a:solidFill>
                  <a:schemeClr val="lt1"/>
                </a:solidFill>
                <a:latin typeface="Lato"/>
                <a:ea typeface="Lato"/>
                <a:cs typeface="Lato"/>
                <a:sym typeface="Lato"/>
              </a:rPr>
              <a:t>Division 1 Teachers will continue their learning in relation to the new ELA </a:t>
            </a:r>
            <a:r>
              <a:rPr lang="en">
                <a:solidFill>
                  <a:schemeClr val="lt1"/>
                </a:solidFill>
                <a:latin typeface="Lato"/>
                <a:ea typeface="Lato"/>
                <a:cs typeface="Lato"/>
                <a:sym typeface="Lato"/>
              </a:rPr>
              <a:t>curriculum</a:t>
            </a:r>
            <a:r>
              <a:rPr lang="en">
                <a:solidFill>
                  <a:schemeClr val="lt1"/>
                </a:solidFill>
                <a:latin typeface="Lato"/>
                <a:ea typeface="Lato"/>
                <a:cs typeface="Lato"/>
                <a:sym typeface="Lato"/>
              </a:rPr>
              <a:t> and the Science of Reading philosophy that supports it.  Moreover,  support from the Literacy Coordinator will be </a:t>
            </a:r>
            <a:r>
              <a:rPr lang="en">
                <a:solidFill>
                  <a:schemeClr val="lt1"/>
                </a:solidFill>
                <a:latin typeface="Lato"/>
                <a:ea typeface="Lato"/>
                <a:cs typeface="Lato"/>
                <a:sym typeface="Lato"/>
              </a:rPr>
              <a:t>maintained</a:t>
            </a:r>
            <a:r>
              <a:rPr lang="en">
                <a:solidFill>
                  <a:schemeClr val="lt1"/>
                </a:solidFill>
                <a:latin typeface="Lato"/>
                <a:ea typeface="Lato"/>
                <a:cs typeface="Lato"/>
                <a:sym typeface="Lato"/>
              </a:rPr>
              <a:t> as part of this strategy of familiarization and use in the classroom.</a:t>
            </a:r>
            <a:endParaRPr>
              <a:solidFill>
                <a:schemeClr val="lt1"/>
              </a:solidFill>
              <a:latin typeface="Lato"/>
              <a:ea typeface="Lato"/>
              <a:cs typeface="Lato"/>
              <a:sym typeface="Lato"/>
            </a:endParaRPr>
          </a:p>
          <a:p>
            <a:pPr indent="0" lvl="0" marL="0" marR="0" rtl="0" algn="l">
              <a:spcBef>
                <a:spcPts val="0"/>
              </a:spcBef>
              <a:spcAft>
                <a:spcPts val="0"/>
              </a:spcAft>
              <a:buNone/>
            </a:pPr>
            <a:r>
              <a:t/>
            </a:r>
            <a:endParaRPr sz="600">
              <a:solidFill>
                <a:schemeClr val="lt1"/>
              </a:solidFill>
              <a:latin typeface="Lato"/>
              <a:ea typeface="Lato"/>
              <a:cs typeface="Lato"/>
              <a:sym typeface="Lato"/>
            </a:endParaRPr>
          </a:p>
          <a:p>
            <a:pPr indent="0" lvl="0" marL="0" marR="0" rtl="0" algn="l">
              <a:spcBef>
                <a:spcPts val="0"/>
              </a:spcBef>
              <a:spcAft>
                <a:spcPts val="0"/>
              </a:spcAft>
              <a:buClr>
                <a:schemeClr val="dk1"/>
              </a:buClr>
              <a:buSzPts val="1100"/>
              <a:buFont typeface="Arial"/>
              <a:buNone/>
            </a:pPr>
            <a:r>
              <a:rPr lang="en">
                <a:solidFill>
                  <a:schemeClr val="lt1"/>
                </a:solidFill>
                <a:latin typeface="Lato"/>
                <a:ea typeface="Lato"/>
                <a:cs typeface="Lato"/>
                <a:sym typeface="Lato"/>
              </a:rPr>
              <a:t>Division 2 teachers will maintain their current approach of  scaffolding their learning through </a:t>
            </a:r>
            <a:r>
              <a:rPr lang="en">
                <a:solidFill>
                  <a:schemeClr val="lt1"/>
                </a:solidFill>
                <a:latin typeface="Lato"/>
                <a:ea typeface="Lato"/>
                <a:cs typeface="Lato"/>
                <a:sym typeface="Lato"/>
              </a:rPr>
              <a:t>cross</a:t>
            </a:r>
            <a:r>
              <a:rPr lang="en">
                <a:solidFill>
                  <a:schemeClr val="lt1"/>
                </a:solidFill>
                <a:latin typeface="Lato"/>
                <a:ea typeface="Lato"/>
                <a:cs typeface="Lato"/>
                <a:sym typeface="Lato"/>
              </a:rPr>
              <a:t> grade collaboration to ensure consistent and common instructional approaches to </a:t>
            </a:r>
            <a:r>
              <a:rPr lang="en">
                <a:solidFill>
                  <a:schemeClr val="lt1"/>
                </a:solidFill>
                <a:latin typeface="Lato"/>
                <a:ea typeface="Lato"/>
                <a:cs typeface="Lato"/>
                <a:sym typeface="Lato"/>
              </a:rPr>
              <a:t>writing, primarily using the </a:t>
            </a:r>
            <a:r>
              <a:rPr i="1" lang="en">
                <a:solidFill>
                  <a:schemeClr val="lt1"/>
                </a:solidFill>
                <a:latin typeface="Lato"/>
                <a:ea typeface="Lato"/>
                <a:cs typeface="Lato"/>
                <a:sym typeface="Lato"/>
              </a:rPr>
              <a:t>Empowering Writers</a:t>
            </a:r>
            <a:r>
              <a:rPr lang="en">
                <a:solidFill>
                  <a:schemeClr val="lt1"/>
                </a:solidFill>
                <a:latin typeface="Lato"/>
                <a:ea typeface="Lato"/>
                <a:cs typeface="Lato"/>
                <a:sym typeface="Lato"/>
              </a:rPr>
              <a:t> programs as a framework.</a:t>
            </a:r>
            <a:endParaRPr>
              <a:solidFill>
                <a:schemeClr val="lt1"/>
              </a:solidFill>
              <a:latin typeface="Lato"/>
              <a:ea typeface="Lato"/>
              <a:cs typeface="Lato"/>
              <a:sym typeface="Lato"/>
            </a:endParaRPr>
          </a:p>
        </p:txBody>
      </p:sp>
      <p:sp>
        <p:nvSpPr>
          <p:cNvPr id="110" name="Google Shape;110;p18"/>
          <p:cNvSpPr txBox="1"/>
          <p:nvPr/>
        </p:nvSpPr>
        <p:spPr>
          <a:xfrm>
            <a:off x="419225" y="2391450"/>
            <a:ext cx="8413200" cy="229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Lato"/>
                <a:ea typeface="Lato"/>
                <a:cs typeface="Lato"/>
                <a:sym typeface="Lato"/>
              </a:rPr>
              <a:t>OUTCOMES</a:t>
            </a:r>
            <a:endParaRPr b="1" sz="1700">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In Division 1, teacher feedback based on existing assessments as well as ongoing assessments early in the new academic year will serve to identify successes </a:t>
            </a:r>
            <a:r>
              <a:rPr lang="en">
                <a:solidFill>
                  <a:schemeClr val="lt1"/>
                </a:solidFill>
                <a:latin typeface="Lato"/>
                <a:ea typeface="Lato"/>
                <a:cs typeface="Lato"/>
                <a:sym typeface="Lato"/>
              </a:rPr>
              <a:t>and</a:t>
            </a:r>
            <a:r>
              <a:rPr lang="en">
                <a:solidFill>
                  <a:schemeClr val="lt1"/>
                </a:solidFill>
                <a:latin typeface="Lato"/>
                <a:ea typeface="Lato"/>
                <a:cs typeface="Lato"/>
                <a:sym typeface="Lato"/>
              </a:rPr>
              <a:t> ongoing challenges. </a:t>
            </a:r>
            <a:r>
              <a:rPr b="1" lang="en">
                <a:solidFill>
                  <a:schemeClr val="lt1"/>
                </a:solidFill>
                <a:latin typeface="Lato"/>
                <a:ea typeface="Lato"/>
                <a:cs typeface="Lato"/>
                <a:sym typeface="Lato"/>
              </a:rPr>
              <a:t>This will include dedicated ELL and FNMI support. </a:t>
            </a:r>
            <a:r>
              <a:rPr lang="en">
                <a:solidFill>
                  <a:schemeClr val="lt1"/>
                </a:solidFill>
                <a:latin typeface="Lato"/>
                <a:ea typeface="Lato"/>
                <a:cs typeface="Lato"/>
                <a:sym typeface="Lato"/>
              </a:rPr>
              <a:t> Longer term, improved LeNS/CC3 (or other assessments) scores as well as classroom assessment </a:t>
            </a:r>
            <a:r>
              <a:rPr lang="en">
                <a:solidFill>
                  <a:schemeClr val="lt1"/>
                </a:solidFill>
                <a:latin typeface="Lato"/>
                <a:ea typeface="Lato"/>
                <a:cs typeface="Lato"/>
                <a:sym typeface="Lato"/>
              </a:rPr>
              <a:t>demonstrating</a:t>
            </a:r>
            <a:r>
              <a:rPr lang="en">
                <a:solidFill>
                  <a:schemeClr val="lt1"/>
                </a:solidFill>
                <a:latin typeface="Lato"/>
                <a:ea typeface="Lato"/>
                <a:cs typeface="Lato"/>
                <a:sym typeface="Lato"/>
              </a:rPr>
              <a:t> growth over the academic year.</a:t>
            </a:r>
            <a:endParaRPr>
              <a:solidFill>
                <a:schemeClr val="lt1"/>
              </a:solidFill>
              <a:latin typeface="Lato"/>
              <a:ea typeface="Lato"/>
              <a:cs typeface="Lato"/>
              <a:sym typeface="Lato"/>
            </a:endParaRPr>
          </a:p>
          <a:p>
            <a:pPr indent="0" lvl="0" marL="0" rtl="0" algn="l">
              <a:spcBef>
                <a:spcPts val="0"/>
              </a:spcBef>
              <a:spcAft>
                <a:spcPts val="0"/>
              </a:spcAft>
              <a:buNone/>
            </a:pPr>
            <a:r>
              <a:t/>
            </a:r>
            <a:endParaRPr sz="800">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Division 2 teachers will </a:t>
            </a:r>
            <a:r>
              <a:rPr lang="en">
                <a:solidFill>
                  <a:schemeClr val="lt1"/>
                </a:solidFill>
                <a:latin typeface="Lato"/>
                <a:ea typeface="Lato"/>
                <a:cs typeface="Lato"/>
                <a:sym typeface="Lato"/>
              </a:rPr>
              <a:t>look</a:t>
            </a:r>
            <a:r>
              <a:rPr lang="en">
                <a:solidFill>
                  <a:schemeClr val="lt1"/>
                </a:solidFill>
                <a:latin typeface="Lato"/>
                <a:ea typeface="Lato"/>
                <a:cs typeface="Lato"/>
                <a:sym typeface="Lato"/>
              </a:rPr>
              <a:t> to common assessments and collaborative feedback to assess </a:t>
            </a:r>
            <a:r>
              <a:rPr lang="en">
                <a:solidFill>
                  <a:schemeClr val="lt1"/>
                </a:solidFill>
                <a:latin typeface="Lato"/>
                <a:ea typeface="Lato"/>
                <a:cs typeface="Lato"/>
                <a:sym typeface="Lato"/>
              </a:rPr>
              <a:t>student</a:t>
            </a:r>
            <a:r>
              <a:rPr lang="en">
                <a:solidFill>
                  <a:schemeClr val="lt1"/>
                </a:solidFill>
                <a:latin typeface="Lato"/>
                <a:ea typeface="Lato"/>
                <a:cs typeface="Lato"/>
                <a:sym typeface="Lato"/>
              </a:rPr>
              <a:t> progress. Longer term, the desired outcome would continue to be improved results in the writing portion of the ELA PAT, as well as classroom assessments demonstrating </a:t>
            </a:r>
            <a:r>
              <a:rPr lang="en">
                <a:solidFill>
                  <a:schemeClr val="lt1"/>
                </a:solidFill>
                <a:latin typeface="Lato"/>
                <a:ea typeface="Lato"/>
                <a:cs typeface="Lato"/>
                <a:sym typeface="Lato"/>
              </a:rPr>
              <a:t>growth</a:t>
            </a:r>
            <a:r>
              <a:rPr lang="en">
                <a:solidFill>
                  <a:schemeClr val="lt1"/>
                </a:solidFill>
                <a:latin typeface="Lato"/>
                <a:ea typeface="Lato"/>
                <a:cs typeface="Lato"/>
                <a:sym typeface="Lato"/>
              </a:rPr>
              <a:t> over the school year.</a:t>
            </a:r>
            <a:endParaRPr>
              <a:solidFill>
                <a:schemeClr val="lt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114" name="Shape 114"/>
        <p:cNvGrpSpPr/>
        <p:nvPr/>
      </p:nvGrpSpPr>
      <p:grpSpPr>
        <a:xfrm>
          <a:off x="0" y="0"/>
          <a:ext cx="0" cy="0"/>
          <a:chOff x="0" y="0"/>
          <a:chExt cx="0" cy="0"/>
        </a:xfrm>
      </p:grpSpPr>
      <p:sp>
        <p:nvSpPr>
          <p:cNvPr id="115" name="Google Shape;115;p19"/>
          <p:cNvSpPr txBox="1"/>
          <p:nvPr>
            <p:ph type="ctrTitle"/>
          </p:nvPr>
        </p:nvSpPr>
        <p:spPr>
          <a:xfrm>
            <a:off x="311700" y="70800"/>
            <a:ext cx="8520600" cy="69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E67D34"/>
                </a:solidFill>
              </a:rPr>
              <a:t>Growth Area #</a:t>
            </a:r>
            <a:r>
              <a:rPr b="1" lang="en" sz="3000">
                <a:solidFill>
                  <a:srgbClr val="E67D34"/>
                </a:solidFill>
              </a:rPr>
              <a:t>2 - Numeracy</a:t>
            </a:r>
            <a:endParaRPr sz="2400">
              <a:solidFill>
                <a:schemeClr val="accent3"/>
              </a:solidFill>
            </a:endParaRPr>
          </a:p>
        </p:txBody>
      </p:sp>
      <p:sp>
        <p:nvSpPr>
          <p:cNvPr id="116" name="Google Shape;116;p19"/>
          <p:cNvSpPr txBox="1"/>
          <p:nvPr>
            <p:ph idx="1" type="subTitle"/>
          </p:nvPr>
        </p:nvSpPr>
        <p:spPr>
          <a:xfrm>
            <a:off x="311700" y="596950"/>
            <a:ext cx="8650500" cy="12222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800">
                <a:solidFill>
                  <a:srgbClr val="B7B7B7"/>
                </a:solidFill>
              </a:rPr>
              <a:t>Goal: </a:t>
            </a:r>
            <a:r>
              <a:rPr b="1" lang="en" sz="1000">
                <a:solidFill>
                  <a:schemeClr val="dk1"/>
                </a:solidFill>
                <a:latin typeface="Lato"/>
                <a:ea typeface="Lato"/>
                <a:cs typeface="Lato"/>
                <a:sym typeface="Lato"/>
              </a:rPr>
              <a:t> </a:t>
            </a:r>
            <a:r>
              <a:rPr lang="en" sz="1600">
                <a:solidFill>
                  <a:srgbClr val="FFFFFF"/>
                </a:solidFill>
                <a:latin typeface="Lato"/>
                <a:ea typeface="Lato"/>
                <a:cs typeface="Lato"/>
                <a:sym typeface="Lato"/>
              </a:rPr>
              <a:t>To both assess and address existing gaps in student understanding by using a common assessment tool determined by the school and Division. This will permit teachers to better assess student understanding and provide a common framework for the development of consistent instructional strategies; such as, for example, the use of </a:t>
            </a:r>
            <a:r>
              <a:rPr i="1" lang="en" sz="1600">
                <a:solidFill>
                  <a:srgbClr val="FFFFFF"/>
                </a:solidFill>
                <a:latin typeface="Lato"/>
                <a:ea typeface="Lato"/>
                <a:cs typeface="Lato"/>
                <a:sym typeface="Lato"/>
              </a:rPr>
              <a:t>Mathology</a:t>
            </a:r>
            <a:r>
              <a:rPr lang="en" sz="1600">
                <a:solidFill>
                  <a:srgbClr val="FFFFFF"/>
                </a:solidFill>
                <a:latin typeface="Lato"/>
                <a:ea typeface="Lato"/>
                <a:cs typeface="Lato"/>
                <a:sym typeface="Lato"/>
              </a:rPr>
              <a:t> as a learning and assessment tool for students.</a:t>
            </a:r>
            <a:endParaRPr b="1" sz="1600">
              <a:solidFill>
                <a:srgbClr val="FFFFFF"/>
              </a:solidFill>
            </a:endParaRPr>
          </a:p>
          <a:p>
            <a:pPr indent="0" lvl="0" marL="0" marR="0" rtl="0" algn="l">
              <a:spcBef>
                <a:spcPts val="0"/>
              </a:spcBef>
              <a:spcAft>
                <a:spcPts val="0"/>
              </a:spcAft>
              <a:buNone/>
            </a:pPr>
            <a:r>
              <a:t/>
            </a:r>
            <a:endParaRPr b="1" sz="1800">
              <a:solidFill>
                <a:srgbClr val="B7B7B7"/>
              </a:solidFill>
            </a:endParaRPr>
          </a:p>
        </p:txBody>
      </p:sp>
      <p:sp>
        <p:nvSpPr>
          <p:cNvPr id="117" name="Google Shape;117;p19"/>
          <p:cNvSpPr txBox="1"/>
          <p:nvPr/>
        </p:nvSpPr>
        <p:spPr>
          <a:xfrm>
            <a:off x="9987125" y="4052695"/>
            <a:ext cx="3857700" cy="15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endParaRPr>
          </a:p>
        </p:txBody>
      </p:sp>
      <p:sp>
        <p:nvSpPr>
          <p:cNvPr id="118" name="Google Shape;118;p19"/>
          <p:cNvSpPr txBox="1"/>
          <p:nvPr>
            <p:ph idx="4294967295" type="title"/>
          </p:nvPr>
        </p:nvSpPr>
        <p:spPr>
          <a:xfrm>
            <a:off x="2262900" y="4315225"/>
            <a:ext cx="4618200" cy="6585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sp>
        <p:nvSpPr>
          <p:cNvPr id="119" name="Google Shape;119;p19"/>
          <p:cNvSpPr txBox="1"/>
          <p:nvPr/>
        </p:nvSpPr>
        <p:spPr>
          <a:xfrm>
            <a:off x="887700" y="1961413"/>
            <a:ext cx="7368600" cy="26781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700">
                <a:solidFill>
                  <a:srgbClr val="B7B7B7"/>
                </a:solidFill>
              </a:rPr>
              <a:t>Evidence</a:t>
            </a:r>
            <a:endParaRPr b="1" sz="1700">
              <a:solidFill>
                <a:srgbClr val="B7B7B7"/>
              </a:solidFill>
            </a:endParaRPr>
          </a:p>
          <a:p>
            <a:pPr indent="-330200" lvl="0" marL="457200" marR="0" rtl="0" algn="l">
              <a:spcBef>
                <a:spcPts val="0"/>
              </a:spcBef>
              <a:spcAft>
                <a:spcPts val="0"/>
              </a:spcAft>
              <a:buClr>
                <a:srgbClr val="B7B7B7"/>
              </a:buClr>
              <a:buSzPts val="1600"/>
              <a:buChar char="●"/>
            </a:pPr>
            <a:r>
              <a:rPr lang="en" sz="1600">
                <a:solidFill>
                  <a:srgbClr val="B7B7B7"/>
                </a:solidFill>
              </a:rPr>
              <a:t>Teacher feedback indicating that common assessment tools (to be determined in conjunction with the school and school division) would be an effective method to both validly and reliably assess student understanding, as well as being used as a pre-assessment strategy.</a:t>
            </a:r>
            <a:endParaRPr sz="1600">
              <a:solidFill>
                <a:srgbClr val="B7B7B7"/>
              </a:solidFill>
            </a:endParaRPr>
          </a:p>
          <a:p>
            <a:pPr indent="-330200" lvl="0" marL="457200" marR="0" rtl="0" algn="l">
              <a:spcBef>
                <a:spcPts val="0"/>
              </a:spcBef>
              <a:spcAft>
                <a:spcPts val="0"/>
              </a:spcAft>
              <a:buClr>
                <a:srgbClr val="B7B7B7"/>
              </a:buClr>
              <a:buSzPts val="1600"/>
              <a:buChar char="●"/>
            </a:pPr>
            <a:r>
              <a:rPr lang="en" sz="1600">
                <a:solidFill>
                  <a:srgbClr val="B7B7B7"/>
                </a:solidFill>
              </a:rPr>
              <a:t>Feedback from teachers indicates that </a:t>
            </a:r>
            <a:r>
              <a:rPr i="1" lang="en" sz="1600">
                <a:solidFill>
                  <a:srgbClr val="B7B7B7"/>
                </a:solidFill>
              </a:rPr>
              <a:t>Mathology </a:t>
            </a:r>
            <a:r>
              <a:rPr lang="en" sz="1600">
                <a:solidFill>
                  <a:srgbClr val="B7B7B7"/>
                </a:solidFill>
              </a:rPr>
              <a:t>will continue to be effective as one of the central pillars of Division 1’s instructional strategy.</a:t>
            </a:r>
            <a:endParaRPr sz="1600">
              <a:solidFill>
                <a:srgbClr val="B7B7B7"/>
              </a:solidFill>
            </a:endParaRPr>
          </a:p>
          <a:p>
            <a:pPr indent="-330200" lvl="0" marL="457200" marR="0" rtl="0" algn="l">
              <a:spcBef>
                <a:spcPts val="0"/>
              </a:spcBef>
              <a:spcAft>
                <a:spcPts val="0"/>
              </a:spcAft>
              <a:buClr>
                <a:srgbClr val="B7B7B7"/>
              </a:buClr>
              <a:buSzPts val="1600"/>
              <a:buChar char="●"/>
            </a:pPr>
            <a:r>
              <a:rPr lang="en" sz="1600">
                <a:solidFill>
                  <a:srgbClr val="B7B7B7"/>
                </a:solidFill>
              </a:rPr>
              <a:t>Classroom assessment continues to indicate growth in numeracy skills in Division 1; however Division 2 students still struggle with number sense.</a:t>
            </a:r>
            <a:endParaRPr sz="1600">
              <a:solidFill>
                <a:srgbClr val="B7B7B7"/>
              </a:solidFill>
            </a:endParaRPr>
          </a:p>
          <a:p>
            <a:pPr indent="0" lvl="0" marL="0" rtl="0" algn="l">
              <a:spcBef>
                <a:spcPts val="0"/>
              </a:spcBef>
              <a:spcAft>
                <a:spcPts val="0"/>
              </a:spcAft>
              <a:buNone/>
            </a:pPr>
            <a:r>
              <a:t/>
            </a:r>
            <a:endParaRPr sz="1700">
              <a:solidFill>
                <a:srgbClr val="B7B7B7"/>
              </a:solidFill>
            </a:endParaRPr>
          </a:p>
        </p:txBody>
      </p:sp>
      <p:pic>
        <p:nvPicPr>
          <p:cNvPr id="120" name="Google Shape;120;p19"/>
          <p:cNvPicPr preferRelativeResize="0"/>
          <p:nvPr/>
        </p:nvPicPr>
        <p:blipFill>
          <a:blip r:embed="rId3">
            <a:alphaModFix/>
          </a:blip>
          <a:stretch>
            <a:fillRect/>
          </a:stretch>
        </p:blipFill>
        <p:spPr>
          <a:xfrm>
            <a:off x="206875" y="4290275"/>
            <a:ext cx="1179775" cy="623175"/>
          </a:xfrm>
          <a:prstGeom prst="rect">
            <a:avLst/>
          </a:prstGeom>
          <a:noFill/>
          <a:ln>
            <a:noFill/>
          </a:ln>
        </p:spPr>
      </p:pic>
      <p:pic>
        <p:nvPicPr>
          <p:cNvPr descr="CG School Logo Final (1).png" id="121" name="Google Shape;121;p19"/>
          <p:cNvPicPr preferRelativeResize="0"/>
          <p:nvPr/>
        </p:nvPicPr>
        <p:blipFill rotWithShape="1">
          <a:blip r:embed="rId4">
            <a:alphaModFix/>
          </a:blip>
          <a:srcRect b="28031" l="0" r="0" t="0"/>
          <a:stretch/>
        </p:blipFill>
        <p:spPr>
          <a:xfrm>
            <a:off x="7731058" y="4366425"/>
            <a:ext cx="1101239" cy="624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125" name="Shape 125"/>
        <p:cNvGrpSpPr/>
        <p:nvPr/>
      </p:nvGrpSpPr>
      <p:grpSpPr>
        <a:xfrm>
          <a:off x="0" y="0"/>
          <a:ext cx="0" cy="0"/>
          <a:chOff x="0" y="0"/>
          <a:chExt cx="0" cy="0"/>
        </a:xfrm>
      </p:grpSpPr>
      <p:sp>
        <p:nvSpPr>
          <p:cNvPr id="126" name="Google Shape;126;p20"/>
          <p:cNvSpPr txBox="1"/>
          <p:nvPr>
            <p:ph type="ctrTitle"/>
          </p:nvPr>
        </p:nvSpPr>
        <p:spPr>
          <a:xfrm>
            <a:off x="311700" y="70800"/>
            <a:ext cx="8520600" cy="69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E67D34"/>
                </a:solidFill>
              </a:rPr>
              <a:t>Strategies &amp; Outcomes</a:t>
            </a:r>
            <a:r>
              <a:rPr b="1" lang="en" sz="3000">
                <a:solidFill>
                  <a:srgbClr val="E67D34"/>
                </a:solidFill>
              </a:rPr>
              <a:t> #2 - Numeracy</a:t>
            </a:r>
            <a:endParaRPr sz="2400">
              <a:solidFill>
                <a:schemeClr val="accent3"/>
              </a:solidFill>
            </a:endParaRPr>
          </a:p>
        </p:txBody>
      </p:sp>
      <p:sp>
        <p:nvSpPr>
          <p:cNvPr id="127" name="Google Shape;127;p20"/>
          <p:cNvSpPr txBox="1"/>
          <p:nvPr/>
        </p:nvSpPr>
        <p:spPr>
          <a:xfrm>
            <a:off x="9987125" y="4052695"/>
            <a:ext cx="3857700" cy="15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endParaRPr>
          </a:p>
        </p:txBody>
      </p:sp>
      <p:sp>
        <p:nvSpPr>
          <p:cNvPr id="128" name="Google Shape;128;p20"/>
          <p:cNvSpPr txBox="1"/>
          <p:nvPr>
            <p:ph idx="4294967295" type="title"/>
          </p:nvPr>
        </p:nvSpPr>
        <p:spPr>
          <a:xfrm>
            <a:off x="2262900" y="4391425"/>
            <a:ext cx="4618200" cy="6585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sp>
        <p:nvSpPr>
          <p:cNvPr id="129" name="Google Shape;129;p20"/>
          <p:cNvSpPr txBox="1"/>
          <p:nvPr/>
        </p:nvSpPr>
        <p:spPr>
          <a:xfrm>
            <a:off x="588525" y="669150"/>
            <a:ext cx="8295600" cy="37095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700">
                <a:solidFill>
                  <a:schemeClr val="lt1"/>
                </a:solidFill>
                <a:latin typeface="Lato"/>
                <a:ea typeface="Lato"/>
                <a:cs typeface="Lato"/>
                <a:sym typeface="Lato"/>
              </a:rPr>
              <a:t>Strategies</a:t>
            </a:r>
            <a:endParaRPr b="1" sz="1700">
              <a:solidFill>
                <a:schemeClr val="lt1"/>
              </a:solidFill>
              <a:latin typeface="Lato"/>
              <a:ea typeface="Lato"/>
              <a:cs typeface="Lato"/>
              <a:sym typeface="Lato"/>
            </a:endParaRPr>
          </a:p>
          <a:p>
            <a:pPr indent="-311150" lvl="0" marL="457200" marR="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In Early Learning continue to use Progressions in the </a:t>
            </a:r>
            <a:r>
              <a:rPr i="1" lang="en" sz="1300">
                <a:solidFill>
                  <a:schemeClr val="lt1"/>
                </a:solidFill>
                <a:latin typeface="Lato"/>
                <a:ea typeface="Lato"/>
                <a:cs typeface="Lato"/>
                <a:sym typeface="Lato"/>
              </a:rPr>
              <a:t>Creative Curriculum</a:t>
            </a:r>
            <a:r>
              <a:rPr lang="en" sz="1300">
                <a:solidFill>
                  <a:schemeClr val="lt1"/>
                </a:solidFill>
                <a:latin typeface="Lato"/>
                <a:ea typeface="Lato"/>
                <a:cs typeface="Lato"/>
                <a:sym typeface="Lato"/>
              </a:rPr>
              <a:t> Resource to assess student progress.</a:t>
            </a:r>
            <a:endParaRPr sz="1300">
              <a:solidFill>
                <a:schemeClr val="lt1"/>
              </a:solidFill>
              <a:latin typeface="Lato"/>
              <a:ea typeface="Lato"/>
              <a:cs typeface="Lato"/>
              <a:sym typeface="Lato"/>
            </a:endParaRPr>
          </a:p>
          <a:p>
            <a:pPr indent="-311150" lvl="0" marL="457200" marR="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Decide and implement a common assessment tool for Division  1 teachers.</a:t>
            </a:r>
            <a:endParaRPr sz="1300">
              <a:solidFill>
                <a:schemeClr val="lt1"/>
              </a:solidFill>
              <a:latin typeface="Lato"/>
              <a:ea typeface="Lato"/>
              <a:cs typeface="Lato"/>
              <a:sym typeface="Lato"/>
            </a:endParaRPr>
          </a:p>
          <a:p>
            <a:pPr indent="-311150" lvl="0" marL="457200" marR="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Continue the use of  ABEd assessments to help guide instruction.</a:t>
            </a:r>
            <a:endParaRPr sz="1300">
              <a:solidFill>
                <a:schemeClr val="lt1"/>
              </a:solidFill>
              <a:latin typeface="Lato"/>
              <a:ea typeface="Lato"/>
              <a:cs typeface="Lato"/>
              <a:sym typeface="Lato"/>
            </a:endParaRPr>
          </a:p>
          <a:p>
            <a:pPr indent="-311150" lvl="0" marL="457200" marR="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Continue to use the </a:t>
            </a:r>
            <a:r>
              <a:rPr i="1" lang="en" sz="1300">
                <a:solidFill>
                  <a:schemeClr val="lt1"/>
                </a:solidFill>
                <a:latin typeface="Lato"/>
                <a:ea typeface="Lato"/>
                <a:cs typeface="Lato"/>
                <a:sym typeface="Lato"/>
              </a:rPr>
              <a:t>Mathology</a:t>
            </a:r>
            <a:r>
              <a:rPr lang="en" sz="1300">
                <a:solidFill>
                  <a:schemeClr val="lt1"/>
                </a:solidFill>
                <a:latin typeface="Lato"/>
                <a:ea typeface="Lato"/>
                <a:cs typeface="Lato"/>
                <a:sym typeface="Lato"/>
              </a:rPr>
              <a:t> program as a central part of Division 1’s instructional strategy; provide teachers with more exposure and familiarization with the program with the help of the Numeracy Coordinator.</a:t>
            </a:r>
            <a:endParaRPr sz="1300">
              <a:solidFill>
                <a:schemeClr val="lt1"/>
              </a:solidFill>
              <a:highlight>
                <a:srgbClr val="FFFFFF"/>
              </a:highlight>
              <a:latin typeface="Lato"/>
              <a:ea typeface="Lato"/>
              <a:cs typeface="Lato"/>
              <a:sym typeface="Lato"/>
            </a:endParaRPr>
          </a:p>
          <a:p>
            <a:pPr indent="-311150" lvl="0" marL="457200" marR="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Implement use of the basic  facts math assessment tool developed in collaboration with Division 2 teachers to help track student progress over the school year.</a:t>
            </a:r>
            <a:endParaRPr sz="1300">
              <a:solidFill>
                <a:schemeClr val="lt1"/>
              </a:solidFill>
              <a:latin typeface="Lato"/>
              <a:ea typeface="Lato"/>
              <a:cs typeface="Lato"/>
              <a:sym typeface="Lato"/>
            </a:endParaRPr>
          </a:p>
          <a:p>
            <a:pPr indent="0" lvl="0" marL="0" rtl="0" algn="l">
              <a:spcBef>
                <a:spcPts val="0"/>
              </a:spcBef>
              <a:spcAft>
                <a:spcPts val="0"/>
              </a:spcAft>
              <a:buNone/>
            </a:pPr>
            <a:r>
              <a:rPr b="1" lang="en" sz="1700">
                <a:solidFill>
                  <a:srgbClr val="FFFFFF"/>
                </a:solidFill>
                <a:latin typeface="Lato"/>
                <a:ea typeface="Lato"/>
                <a:cs typeface="Lato"/>
                <a:sym typeface="Lato"/>
              </a:rPr>
              <a:t>Outcomes</a:t>
            </a:r>
            <a:endParaRPr b="1" sz="1700">
              <a:solidFill>
                <a:srgbClr val="FFFFFF"/>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In the short term, teachers will collect and use assessment data to guide instruction. Division 1 teachers will </a:t>
            </a:r>
            <a:r>
              <a:rPr lang="en" sz="1300">
                <a:solidFill>
                  <a:schemeClr val="lt1"/>
                </a:solidFill>
                <a:latin typeface="Lato"/>
                <a:ea typeface="Lato"/>
                <a:cs typeface="Lato"/>
                <a:sym typeface="Lato"/>
              </a:rPr>
              <a:t>continue use of </a:t>
            </a:r>
            <a:r>
              <a:rPr i="1" lang="en" sz="1300">
                <a:solidFill>
                  <a:schemeClr val="lt1"/>
                </a:solidFill>
                <a:latin typeface="Lato"/>
                <a:ea typeface="Lato"/>
                <a:cs typeface="Lato"/>
                <a:sym typeface="Lato"/>
              </a:rPr>
              <a:t>Mathology.</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Division 2 teachers will use the basic facts math assessment tool (developed previously) in their classrooms.</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Longer term,  assessments will demonstrate student growth in mathematics. As well, </a:t>
            </a:r>
            <a:r>
              <a:rPr i="1" lang="en" sz="1300">
                <a:solidFill>
                  <a:schemeClr val="lt1"/>
                </a:solidFill>
                <a:latin typeface="Lato"/>
                <a:ea typeface="Lato"/>
                <a:cs typeface="Lato"/>
                <a:sym typeface="Lato"/>
              </a:rPr>
              <a:t>Mathology </a:t>
            </a:r>
            <a:r>
              <a:rPr lang="en" sz="1300">
                <a:solidFill>
                  <a:schemeClr val="lt1"/>
                </a:solidFill>
                <a:latin typeface="Lato"/>
                <a:ea typeface="Lato"/>
                <a:cs typeface="Lato"/>
                <a:sym typeface="Lato"/>
              </a:rPr>
              <a:t>will be </a:t>
            </a:r>
            <a:r>
              <a:rPr lang="en" sz="1300">
                <a:solidFill>
                  <a:schemeClr val="lt1"/>
                </a:solidFill>
                <a:latin typeface="Lato"/>
                <a:ea typeface="Lato"/>
                <a:cs typeface="Lato"/>
                <a:sym typeface="Lato"/>
              </a:rPr>
              <a:t> consistently used across Division 1. </a:t>
            </a:r>
            <a:r>
              <a:rPr lang="en" sz="1300">
                <a:solidFill>
                  <a:schemeClr val="lt1"/>
                </a:solidFill>
                <a:latin typeface="Lato"/>
                <a:ea typeface="Lato"/>
                <a:cs typeface="Lato"/>
                <a:sym typeface="Lato"/>
              </a:rPr>
              <a:t>Moreover</a:t>
            </a:r>
            <a:r>
              <a:rPr lang="en" sz="1300">
                <a:solidFill>
                  <a:schemeClr val="lt1"/>
                </a:solidFill>
                <a:latin typeface="Lato"/>
                <a:ea typeface="Lato"/>
                <a:cs typeface="Lato"/>
                <a:sym typeface="Lato"/>
              </a:rPr>
              <a:t>,  Division 2 teachers’ use of the basic facts math assessment tool will demonstrate student growth.</a:t>
            </a:r>
            <a:endParaRPr sz="1300">
              <a:solidFill>
                <a:schemeClr val="lt1"/>
              </a:solidFill>
              <a:latin typeface="Lato"/>
              <a:ea typeface="Lato"/>
              <a:cs typeface="Lato"/>
              <a:sym typeface="Lato"/>
            </a:endParaRPr>
          </a:p>
        </p:txBody>
      </p:sp>
      <p:pic>
        <p:nvPicPr>
          <p:cNvPr id="130" name="Google Shape;130;p20"/>
          <p:cNvPicPr preferRelativeResize="0"/>
          <p:nvPr/>
        </p:nvPicPr>
        <p:blipFill>
          <a:blip r:embed="rId3">
            <a:alphaModFix/>
          </a:blip>
          <a:stretch>
            <a:fillRect/>
          </a:stretch>
        </p:blipFill>
        <p:spPr>
          <a:xfrm>
            <a:off x="206875" y="4290275"/>
            <a:ext cx="1179775" cy="623175"/>
          </a:xfrm>
          <a:prstGeom prst="rect">
            <a:avLst/>
          </a:prstGeom>
          <a:noFill/>
          <a:ln>
            <a:noFill/>
          </a:ln>
        </p:spPr>
      </p:pic>
      <p:pic>
        <p:nvPicPr>
          <p:cNvPr descr="CG School Logo Final (1).png" id="131" name="Google Shape;131;p20"/>
          <p:cNvPicPr preferRelativeResize="0"/>
          <p:nvPr/>
        </p:nvPicPr>
        <p:blipFill rotWithShape="1">
          <a:blip r:embed="rId4">
            <a:alphaModFix/>
          </a:blip>
          <a:srcRect b="28031" l="0" r="0" t="0"/>
          <a:stretch/>
        </p:blipFill>
        <p:spPr>
          <a:xfrm>
            <a:off x="7731058" y="4366425"/>
            <a:ext cx="1101239" cy="62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D50"/>
        </a:solidFill>
      </p:bgPr>
    </p:bg>
    <p:spTree>
      <p:nvGrpSpPr>
        <p:cNvPr id="135" name="Shape 135"/>
        <p:cNvGrpSpPr/>
        <p:nvPr/>
      </p:nvGrpSpPr>
      <p:grpSpPr>
        <a:xfrm>
          <a:off x="0" y="0"/>
          <a:ext cx="0" cy="0"/>
          <a:chOff x="0" y="0"/>
          <a:chExt cx="0" cy="0"/>
        </a:xfrm>
      </p:grpSpPr>
      <p:sp>
        <p:nvSpPr>
          <p:cNvPr id="136" name="Google Shape;136;p21"/>
          <p:cNvSpPr txBox="1"/>
          <p:nvPr>
            <p:ph idx="1" type="subTitle"/>
          </p:nvPr>
        </p:nvSpPr>
        <p:spPr>
          <a:xfrm>
            <a:off x="311700" y="942300"/>
            <a:ext cx="8520600" cy="17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CCCCCC"/>
              </a:solidFill>
            </a:endParaRPr>
          </a:p>
          <a:p>
            <a:pPr indent="0" lvl="0" marL="0" rtl="0" algn="l">
              <a:spcBef>
                <a:spcPts val="0"/>
              </a:spcBef>
              <a:spcAft>
                <a:spcPts val="0"/>
              </a:spcAft>
              <a:buNone/>
            </a:pPr>
            <a:br>
              <a:rPr b="1" lang="en" sz="2400">
                <a:solidFill>
                  <a:srgbClr val="7CCB5D"/>
                </a:solidFill>
              </a:rPr>
            </a:br>
            <a:br>
              <a:rPr b="1" lang="en" sz="1800">
                <a:solidFill>
                  <a:srgbClr val="7CCB5D"/>
                </a:solidFill>
              </a:rPr>
            </a:br>
            <a:br>
              <a:rPr b="1" lang="en" sz="1800">
                <a:solidFill>
                  <a:srgbClr val="7CCB5D"/>
                </a:solidFill>
              </a:rPr>
            </a:br>
            <a:br>
              <a:rPr b="1" lang="en" sz="1800">
                <a:solidFill>
                  <a:srgbClr val="7CCB5D"/>
                </a:solidFill>
              </a:rPr>
            </a:br>
            <a:endParaRPr b="1" sz="1800">
              <a:solidFill>
                <a:srgbClr val="7CCB5D"/>
              </a:solidFill>
            </a:endParaRPr>
          </a:p>
        </p:txBody>
      </p:sp>
      <p:pic>
        <p:nvPicPr>
          <p:cNvPr descr="CG School Logo Final (1).png" id="137" name="Google Shape;137;p21"/>
          <p:cNvPicPr preferRelativeResize="0"/>
          <p:nvPr/>
        </p:nvPicPr>
        <p:blipFill rotWithShape="1">
          <a:blip r:embed="rId3">
            <a:alphaModFix/>
          </a:blip>
          <a:srcRect b="28031" l="0" r="0" t="0"/>
          <a:stretch/>
        </p:blipFill>
        <p:spPr>
          <a:xfrm>
            <a:off x="7731058" y="4366425"/>
            <a:ext cx="1101239" cy="624674"/>
          </a:xfrm>
          <a:prstGeom prst="rect">
            <a:avLst/>
          </a:prstGeom>
          <a:noFill/>
          <a:ln>
            <a:noFill/>
          </a:ln>
        </p:spPr>
      </p:pic>
      <p:sp>
        <p:nvSpPr>
          <p:cNvPr id="138" name="Google Shape;138;p21"/>
          <p:cNvSpPr txBox="1"/>
          <p:nvPr>
            <p:ph idx="4294967295" type="title"/>
          </p:nvPr>
        </p:nvSpPr>
        <p:spPr>
          <a:xfrm>
            <a:off x="2262900" y="4418325"/>
            <a:ext cx="4618200" cy="6585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rgbClr val="000000"/>
              </a:buClr>
              <a:buSzPts val="1100"/>
              <a:buFont typeface="Arial"/>
              <a:buNone/>
            </a:pPr>
            <a:r>
              <a:rPr b="1" i="1" lang="en" sz="2100">
                <a:solidFill>
                  <a:srgbClr val="FF9900"/>
                </a:solidFill>
                <a:latin typeface="Cabin Condensed"/>
                <a:ea typeface="Cabin Condensed"/>
                <a:cs typeface="Cabin Condensed"/>
                <a:sym typeface="Cabin Condensed"/>
              </a:rPr>
              <a:t>A place where kids want to be and where parents want to send their kids.</a:t>
            </a:r>
            <a:endParaRPr i="1" sz="2100">
              <a:solidFill>
                <a:srgbClr val="FF9900"/>
              </a:solidFill>
              <a:latin typeface="Cabin Condensed"/>
              <a:ea typeface="Cabin Condensed"/>
              <a:cs typeface="Cabin Condensed"/>
              <a:sym typeface="Cabin Condensed"/>
            </a:endParaRPr>
          </a:p>
        </p:txBody>
      </p:sp>
      <p:pic>
        <p:nvPicPr>
          <p:cNvPr id="139" name="Google Shape;139;p21"/>
          <p:cNvPicPr preferRelativeResize="0"/>
          <p:nvPr/>
        </p:nvPicPr>
        <p:blipFill>
          <a:blip r:embed="rId4">
            <a:alphaModFix/>
          </a:blip>
          <a:stretch>
            <a:fillRect/>
          </a:stretch>
        </p:blipFill>
        <p:spPr>
          <a:xfrm>
            <a:off x="247200" y="4195450"/>
            <a:ext cx="1405074" cy="742175"/>
          </a:xfrm>
          <a:prstGeom prst="rect">
            <a:avLst/>
          </a:prstGeom>
          <a:noFill/>
          <a:ln>
            <a:noFill/>
          </a:ln>
        </p:spPr>
      </p:pic>
      <p:sp>
        <p:nvSpPr>
          <p:cNvPr id="140" name="Google Shape;140;p21"/>
          <p:cNvSpPr/>
          <p:nvPr/>
        </p:nvSpPr>
        <p:spPr>
          <a:xfrm>
            <a:off x="1260075" y="269500"/>
            <a:ext cx="6623881" cy="907674"/>
          </a:xfrm>
          <a:prstGeom prst="rect">
            <a:avLst/>
          </a:prstGeom>
        </p:spPr>
        <p:txBody>
          <a:bodyPr>
            <a:prstTxWarp prst="textPlain"/>
          </a:bodyPr>
          <a:lstStyle/>
          <a:p>
            <a:pPr lvl="0" algn="ctr"/>
            <a:r>
              <a:rPr b="0" i="0">
                <a:ln cap="flat" cmpd="sng" w="9525">
                  <a:solidFill>
                    <a:srgbClr val="00FF00"/>
                  </a:solidFill>
                  <a:prstDash val="solid"/>
                  <a:round/>
                  <a:headEnd len="sm" w="sm" type="none"/>
                  <a:tailEnd len="sm" w="sm" type="none"/>
                </a:ln>
                <a:solidFill>
                  <a:srgbClr val="FF9900"/>
                </a:solidFill>
                <a:latin typeface="Arial"/>
              </a:rPr>
              <a:t>Questions?</a:t>
            </a:r>
          </a:p>
        </p:txBody>
      </p:sp>
      <p:pic>
        <p:nvPicPr>
          <p:cNvPr id="141" name="Google Shape;141;p21"/>
          <p:cNvPicPr preferRelativeResize="0"/>
          <p:nvPr/>
        </p:nvPicPr>
        <p:blipFill>
          <a:blip r:embed="rId5">
            <a:alphaModFix/>
          </a:blip>
          <a:stretch>
            <a:fillRect/>
          </a:stretch>
        </p:blipFill>
        <p:spPr>
          <a:xfrm>
            <a:off x="4444657" y="1430675"/>
            <a:ext cx="4004217" cy="2669487"/>
          </a:xfrm>
          <a:prstGeom prst="rect">
            <a:avLst/>
          </a:prstGeom>
          <a:noFill/>
          <a:ln>
            <a:noFill/>
          </a:ln>
        </p:spPr>
      </p:pic>
      <p:pic>
        <p:nvPicPr>
          <p:cNvPr id="142" name="Google Shape;142;p21"/>
          <p:cNvPicPr preferRelativeResize="0"/>
          <p:nvPr/>
        </p:nvPicPr>
        <p:blipFill>
          <a:blip r:embed="rId6">
            <a:alphaModFix/>
          </a:blip>
          <a:stretch>
            <a:fillRect/>
          </a:stretch>
        </p:blipFill>
        <p:spPr>
          <a:xfrm>
            <a:off x="-326500" y="1258350"/>
            <a:ext cx="4618199" cy="307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